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82" r:id="rId4"/>
    <p:sldId id="263" r:id="rId5"/>
    <p:sldId id="280" r:id="rId6"/>
    <p:sldId id="264" r:id="rId7"/>
    <p:sldId id="266" r:id="rId8"/>
    <p:sldId id="283" r:id="rId9"/>
    <p:sldId id="285" r:id="rId10"/>
    <p:sldId id="286" r:id="rId11"/>
    <p:sldId id="288" r:id="rId12"/>
    <p:sldId id="267" r:id="rId13"/>
    <p:sldId id="265" r:id="rId14"/>
    <p:sldId id="262" r:id="rId15"/>
    <p:sldId id="281" r:id="rId16"/>
    <p:sldId id="268" r:id="rId17"/>
    <p:sldId id="289" r:id="rId18"/>
    <p:sldId id="290" r:id="rId19"/>
    <p:sldId id="291" r:id="rId20"/>
    <p:sldId id="292" r:id="rId21"/>
    <p:sldId id="294" r:id="rId22"/>
    <p:sldId id="295" r:id="rId23"/>
    <p:sldId id="293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E65FC-3216-4A4F-806C-CFC846BC2FEB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9D15F-91E5-4ED4-AA99-5E2C2F5ED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9D15F-91E5-4ED4-AA99-5E2C2F5EDF8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0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F447-3C7B-46C7-AA60-794F69FF325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4E14-C661-4954-B3DB-48F83C197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PRb&amp;action=edit&amp;redlink=1" TargetMode="External"/><Relationship Id="rId2" Type="http://schemas.openxmlformats.org/officeDocument/2006/relationships/hyperlink" Target="https://ru.wikipedia.org/wiki/P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P21" TargetMode="External"/><Relationship Id="rId5" Type="http://schemas.openxmlformats.org/officeDocument/2006/relationships/hyperlink" Target="https://ru.wikipedia.org/wiki/Ras" TargetMode="External"/><Relationship Id="rId4" Type="http://schemas.openxmlformats.org/officeDocument/2006/relationships/hyperlink" Target="https://ru.wikipedia.org/wiki/My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964488" cy="3240360"/>
          </a:xfr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Клеточный цикл.</a:t>
            </a:r>
            <a:b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Регуляция клеточного цикла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iology-of-cell.narod.ru/images26/image348.jpg"/>
          <p:cNvPicPr>
            <a:picLocks noChangeAspect="1" noChangeArrowheads="1"/>
          </p:cNvPicPr>
          <p:nvPr/>
        </p:nvPicPr>
        <p:blipFill>
          <a:blip r:embed="rId2" cstate="print"/>
          <a:srcRect t="10262" b="4219"/>
          <a:stretch>
            <a:fillRect/>
          </a:stretch>
        </p:blipFill>
        <p:spPr bwMode="auto">
          <a:xfrm>
            <a:off x="2060426" y="260647"/>
            <a:ext cx="5031854" cy="44232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8208912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Franklin Gothic Demi Cond" pitchFamily="34" charset="0"/>
              </a:rPr>
              <a:t>Структура фактора, стимулирующего митоз (MPF)</a:t>
            </a:r>
            <a:endParaRPr lang="ru-RU" dirty="0">
              <a:latin typeface="Franklin Gothic Demi Cond" pitchFamily="34" charset="0"/>
            </a:endParaRPr>
          </a:p>
          <a:p>
            <a:pPr algn="ctr"/>
            <a:r>
              <a:rPr lang="ru-RU" i="1" dirty="0">
                <a:latin typeface="Franklin Gothic Demi Cond" pitchFamily="34" charset="0"/>
              </a:rPr>
              <a:t>1</a:t>
            </a:r>
            <a:r>
              <a:rPr lang="ru-RU" dirty="0">
                <a:latin typeface="Franklin Gothic Demi Cond" pitchFamily="34" charset="0"/>
              </a:rPr>
              <a:t> — </a:t>
            </a:r>
            <a:r>
              <a:rPr lang="ru-RU" dirty="0" err="1">
                <a:latin typeface="Franklin Gothic Demi Cond" pitchFamily="34" charset="0"/>
              </a:rPr>
              <a:t>циклин</a:t>
            </a:r>
            <a:r>
              <a:rPr lang="ru-RU" dirty="0">
                <a:latin typeface="Franklin Gothic Demi Cond" pitchFamily="34" charset="0"/>
              </a:rPr>
              <a:t>; </a:t>
            </a:r>
            <a:r>
              <a:rPr lang="ru-RU" i="1" dirty="0">
                <a:latin typeface="Franklin Gothic Demi Cond" pitchFamily="34" charset="0"/>
              </a:rPr>
              <a:t>2 — </a:t>
            </a:r>
            <a:r>
              <a:rPr lang="ru-RU" dirty="0">
                <a:latin typeface="Franklin Gothic Demi Cond" pitchFamily="34" charset="0"/>
              </a:rPr>
              <a:t>зависимая от </a:t>
            </a:r>
            <a:r>
              <a:rPr lang="ru-RU" dirty="0" err="1">
                <a:latin typeface="Franklin Gothic Demi Cond" pitchFamily="34" charset="0"/>
              </a:rPr>
              <a:t>циклина</a:t>
            </a:r>
            <a:r>
              <a:rPr lang="ru-RU" dirty="0">
                <a:latin typeface="Franklin Gothic Demi Cond" pitchFamily="34" charset="0"/>
              </a:rPr>
              <a:t> неактивная </a:t>
            </a:r>
            <a:r>
              <a:rPr lang="ru-RU" dirty="0" err="1">
                <a:latin typeface="Franklin Gothic Demi Cond" pitchFamily="34" charset="0"/>
              </a:rPr>
              <a:t>протеинкиназа</a:t>
            </a:r>
            <a:r>
              <a:rPr lang="ru-RU" dirty="0">
                <a:latin typeface="Franklin Gothic Demi Cond" pitchFamily="34" charset="0"/>
              </a:rPr>
              <a:t>; </a:t>
            </a:r>
            <a:r>
              <a:rPr lang="ru-RU" i="1" dirty="0">
                <a:latin typeface="Franklin Gothic Demi Cond" pitchFamily="34" charset="0"/>
              </a:rPr>
              <a:t>3 </a:t>
            </a:r>
            <a:r>
              <a:rPr lang="ru-RU" dirty="0">
                <a:latin typeface="Franklin Gothic Demi Cond" pitchFamily="34" charset="0"/>
              </a:rPr>
              <a:t>— активный MPF</a:t>
            </a:r>
          </a:p>
          <a:p>
            <a:pPr algn="ctr"/>
            <a:endParaRPr lang="ru-RU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Прохождение клеточного цикла достигается путем последовательной активации и дезактивации разных комплексов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-CDK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млекопитающих в реализации всего цикла участвуют </a:t>
            </a:r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различных </a:t>
            </a:r>
            <a:r>
              <a:rPr lang="ru-RU" sz="3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циклинов</a:t>
            </a:r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разных CDK.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комплексов </a:t>
            </a:r>
            <a:r>
              <a:rPr lang="ru-RU" sz="3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-CDK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</a:t>
            </a:r>
            <a:r>
              <a:rPr lang="ru-RU" sz="3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фосфорилировании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ряда белков-мишеней в соответствии с фазой клеточного цикла, в которой активен тот или иной комплекс </a:t>
            </a:r>
            <a:r>
              <a:rPr 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-CDK . Так, например</a:t>
            </a: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Е-CDK2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активен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поздней G1 фазе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фосфорилирует</a:t>
            </a:r>
            <a:r>
              <a:rPr lang="ru-RU" sz="3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белки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необходимые для прохождения через позднюю G1 фазу и вход в S фазу. </a:t>
            </a:r>
            <a:endParaRPr lang="en-US" sz="3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А-CDK2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активен в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G2 фазах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он обеспечивает прохождение S фазы и вход в митоз.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и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центральными регуляторами репликации ДНК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Поэтому </a:t>
            </a:r>
            <a:r>
              <a:rPr lang="ru-RU" sz="3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неправильная регуляция экспрессии какого-либо из этих </a:t>
            </a:r>
            <a:r>
              <a:rPr lang="ru-RU" sz="3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циклинов</a:t>
            </a:r>
            <a:r>
              <a:rPr lang="ru-RU" sz="3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приводит к генетической </a:t>
            </a:r>
            <a:r>
              <a:rPr lang="ru-RU" sz="3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нестабильности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Было показано, что накопление ядерного </a:t>
            </a:r>
            <a:r>
              <a:rPr lang="ru-RU" sz="3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циклина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происходит исключительно в тот момент, когда клетка входит в S фазу, т.е. в момент G1/S перехода.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другой стороны, было показано, что уровень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циклина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повышался после прохождения так называемой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 ограничения (R-точки)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поздней G1 фазе, а затем существенно понижался, когда клетка входила в S фазу.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7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55" y="0"/>
            <a:ext cx="9166755" cy="68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29"/>
            <a:ext cx="9144000" cy="688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Franklin Gothic Demi Cond" pitchFamily="34" charset="0"/>
              </a:rPr>
              <a:t>Контрольные точки клеточного цикла 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G1/ </a:t>
            </a:r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  </a:t>
            </a:r>
            <a:r>
              <a:rPr lang="ru-RU" b="1" dirty="0"/>
              <a:t>– </a:t>
            </a:r>
            <a:r>
              <a:rPr lang="ru-RU" b="1" dirty="0" smtClean="0"/>
              <a:t>проверка повреждений в ДНК (зависит от р53</a:t>
            </a:r>
            <a:r>
              <a:rPr lang="ru-RU" b="1" dirty="0"/>
              <a:t>) и </a:t>
            </a:r>
            <a:r>
              <a:rPr lang="ru-RU" b="1" dirty="0" smtClean="0"/>
              <a:t>разрешение на начало синтеза </a:t>
            </a:r>
            <a:r>
              <a:rPr lang="ru-RU" b="1" dirty="0"/>
              <a:t>ДНК. </a:t>
            </a:r>
            <a:r>
              <a:rPr lang="ru-RU" b="1" dirty="0" smtClean="0"/>
              <a:t>При </a:t>
            </a:r>
            <a:r>
              <a:rPr lang="ru-RU" b="1" dirty="0" err="1" smtClean="0"/>
              <a:t>непрохождении</a:t>
            </a:r>
            <a:r>
              <a:rPr lang="ru-RU" b="1" dirty="0"/>
              <a:t> </a:t>
            </a:r>
            <a:r>
              <a:rPr lang="ru-RU" b="1" dirty="0" smtClean="0"/>
              <a:t>запускается репарация ДНК</a:t>
            </a:r>
            <a:r>
              <a:rPr lang="en-US" b="1" dirty="0" smtClean="0"/>
              <a:t>.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р53</a:t>
            </a:r>
            <a:r>
              <a:rPr lang="ru-RU" dirty="0"/>
              <a:t> — фактор, который запускает транскрипцию группы генов и который активируется при накоплении повреждений ДНК</a:t>
            </a:r>
            <a:endParaRPr lang="ru-RU" b="1" dirty="0"/>
          </a:p>
          <a:p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G2/М 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smtClean="0"/>
              <a:t> проверка повреждений в ДНК (зависит от р53) </a:t>
            </a:r>
            <a:r>
              <a:rPr lang="ru-RU" b="1" dirty="0"/>
              <a:t>– </a:t>
            </a:r>
            <a:r>
              <a:rPr lang="ru-RU" b="1" dirty="0" smtClean="0"/>
              <a:t> вход в </a:t>
            </a:r>
            <a:r>
              <a:rPr lang="ru-RU" b="1" dirty="0"/>
              <a:t>митоз. </a:t>
            </a:r>
            <a:r>
              <a:rPr lang="ru-RU" b="1" dirty="0" smtClean="0"/>
              <a:t>При </a:t>
            </a:r>
            <a:r>
              <a:rPr lang="ru-RU" b="1" dirty="0" err="1" smtClean="0"/>
              <a:t>непрохождении</a:t>
            </a:r>
            <a:r>
              <a:rPr lang="ru-RU" b="1" dirty="0" smtClean="0"/>
              <a:t> запускается </a:t>
            </a:r>
            <a:r>
              <a:rPr lang="ru-RU" b="1" dirty="0" err="1" smtClean="0"/>
              <a:t>апоптоз</a:t>
            </a:r>
            <a:r>
              <a:rPr lang="en-US" b="1" dirty="0" smtClean="0"/>
              <a:t> – </a:t>
            </a:r>
            <a:r>
              <a:rPr lang="ru-RU" b="1" dirty="0" smtClean="0"/>
              <a:t>гибель клетки</a:t>
            </a:r>
            <a:endParaRPr lang="ru-RU" b="1" dirty="0"/>
          </a:p>
          <a:p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Метафаза/анафаза</a:t>
            </a:r>
            <a:r>
              <a:rPr lang="ru-RU" b="1" dirty="0" smtClean="0"/>
              <a:t>  –  проверка </a:t>
            </a:r>
            <a:r>
              <a:rPr lang="ru-RU" b="1" dirty="0"/>
              <a:t>биполярного прикрепления </a:t>
            </a:r>
            <a:r>
              <a:rPr lang="ru-RU" b="1" dirty="0" smtClean="0"/>
              <a:t>хромосом. </a:t>
            </a:r>
            <a:r>
              <a:rPr lang="ru-RU" b="1" dirty="0"/>
              <a:t>Специальный комплекс АРС </a:t>
            </a:r>
            <a:r>
              <a:rPr lang="ru-RU" b="1" dirty="0" smtClean="0"/>
              <a:t>разрешает завершение митоза и восстановление </a:t>
            </a:r>
            <a:r>
              <a:rPr lang="ru-RU" b="1" dirty="0" err="1"/>
              <a:t>интерфазного</a:t>
            </a:r>
            <a:r>
              <a:rPr lang="ru-RU" b="1" dirty="0"/>
              <a:t> </a:t>
            </a:r>
            <a:r>
              <a:rPr lang="ru-RU" b="1" dirty="0" smtClean="0"/>
              <a:t>ядра. Короткая </a:t>
            </a:r>
            <a:r>
              <a:rPr lang="ru-RU" b="1" dirty="0"/>
              <a:t>задержка </a:t>
            </a:r>
            <a:r>
              <a:rPr lang="ru-RU" b="1" dirty="0" smtClean="0"/>
              <a:t>в метафазе обратима. При </a:t>
            </a:r>
            <a:r>
              <a:rPr lang="ru-RU" b="1" dirty="0"/>
              <a:t>длительной задержке запускается </a:t>
            </a:r>
            <a:r>
              <a:rPr lang="ru-RU" b="1" dirty="0" err="1" smtClean="0"/>
              <a:t>апоптоз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ru-RU" sz="2400" b="1" dirty="0"/>
              <a:t>Нарушения клеточного цикла и образование опухолей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075240" cy="5505475"/>
          </a:xfrm>
        </p:spPr>
        <p:txBody>
          <a:bodyPr>
            <a:noAutofit/>
          </a:bodyPr>
          <a:lstStyle/>
          <a:p>
            <a:r>
              <a:rPr lang="ru-RU" sz="2000" dirty="0"/>
              <a:t>Нарушение нормальной регуляции клеточного цикла является причиной появления большинства </a:t>
            </a:r>
            <a:r>
              <a:rPr lang="ru-RU" sz="2000" dirty="0" smtClean="0"/>
              <a:t>опухолей.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клеточном цикле, как уже говорилось, прохождение контрольных пунктов его возможно только в случае нормального завершения предыдущих этапов и отсутствия поломок.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опухолевых клеток характерны изменения компонентов сверочных точек клеточного цикла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</a:t>
            </a:r>
            <a:r>
              <a:rPr lang="ru-RU" sz="2000" dirty="0" err="1"/>
              <a:t>инактивации</a:t>
            </a:r>
            <a:r>
              <a:rPr lang="ru-RU" sz="2000" dirty="0"/>
              <a:t> сверочных точек клеточного цикла наблюдается дисфункция некоторых </a:t>
            </a:r>
            <a:r>
              <a:rPr lang="ru-RU" sz="2000" b="1" dirty="0"/>
              <a:t>опухолевых </a:t>
            </a:r>
            <a:r>
              <a:rPr lang="ru-RU" sz="2000" b="1" dirty="0" err="1"/>
              <a:t>супрессоров</a:t>
            </a:r>
            <a:r>
              <a:rPr lang="ru-RU" sz="2000" b="1" dirty="0"/>
              <a:t> и </a:t>
            </a:r>
            <a:r>
              <a:rPr lang="ru-RU" sz="2000" b="1" dirty="0" err="1"/>
              <a:t>протоонкогенов</a:t>
            </a:r>
            <a:r>
              <a:rPr lang="ru-RU" sz="2000" dirty="0"/>
              <a:t>, в частности </a:t>
            </a:r>
            <a:r>
              <a:rPr lang="ru-RU" sz="2000" dirty="0">
                <a:hlinkClick r:id="rId2" tooltip="P53"/>
              </a:rPr>
              <a:t>p53</a:t>
            </a:r>
            <a:r>
              <a:rPr lang="ru-RU" sz="2000" dirty="0"/>
              <a:t>, </a:t>
            </a:r>
            <a:r>
              <a:rPr lang="ru-RU" sz="2000" dirty="0" err="1">
                <a:hlinkClick r:id="rId3" tooltip="PRb (страница отсутствует)"/>
              </a:rPr>
              <a:t>pRb</a:t>
            </a:r>
            <a:r>
              <a:rPr lang="ru-RU" sz="2000" dirty="0"/>
              <a:t>, </a:t>
            </a:r>
            <a:r>
              <a:rPr lang="ru-RU" sz="2000" dirty="0" err="1">
                <a:hlinkClick r:id="rId4" tooltip="Myc"/>
              </a:rPr>
              <a:t>Myc</a:t>
            </a:r>
            <a:r>
              <a:rPr lang="ru-RU" sz="2000" dirty="0"/>
              <a:t> и </a:t>
            </a:r>
            <a:r>
              <a:rPr lang="ru-RU" sz="2000" dirty="0" err="1">
                <a:hlinkClick r:id="rId5" tooltip="Ras"/>
              </a:rPr>
              <a:t>Ras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Белок </a:t>
            </a:r>
            <a:r>
              <a:rPr lang="ru-RU" sz="2000" dirty="0"/>
              <a:t>p53 является одним из факторов транскрипции, который инициирует синтез белка </a:t>
            </a:r>
            <a:r>
              <a:rPr lang="ru-RU" sz="2000" dirty="0">
                <a:hlinkClick r:id="rId6" tooltip="P21"/>
              </a:rPr>
              <a:t>p21</a:t>
            </a:r>
            <a:r>
              <a:rPr lang="ru-RU" sz="2000" dirty="0"/>
              <a:t>, являющегося ингибитором комплекса CDK-</a:t>
            </a:r>
            <a:r>
              <a:rPr lang="ru-RU" sz="2000" dirty="0" err="1"/>
              <a:t>циклин</a:t>
            </a:r>
            <a:r>
              <a:rPr lang="ru-RU" sz="2000" dirty="0"/>
              <a:t>, что приводит к остановке клеточного цикла в периоде G1 и G2. </a:t>
            </a:r>
            <a:endParaRPr lang="ru-RU" sz="2000" dirty="0" smtClean="0"/>
          </a:p>
          <a:p>
            <a:r>
              <a:rPr lang="ru-RU" sz="2000" dirty="0" err="1" smtClean="0"/>
              <a:t>Т.о</a:t>
            </a:r>
            <a:r>
              <a:rPr lang="ru-RU" sz="2000" dirty="0" smtClean="0"/>
              <a:t>. клетка</a:t>
            </a:r>
            <a:r>
              <a:rPr lang="ru-RU" sz="2000" dirty="0"/>
              <a:t>, у которой повреждена ДНК, не вступает в S-фазу. При мутациях, приводящих к потере генов белка p53, или при их изменениях, блокады клеточного цикла не происходит, клетки вступают в митоз, что приводит к появлению мутантных клеток, большая часть из которых нежизнеспособна, другая — дает начало злокачественным клеткам.</a:t>
            </a:r>
          </a:p>
        </p:txBody>
      </p:sp>
    </p:spTree>
    <p:extLst>
      <p:ext uri="{BB962C8B-B14F-4D97-AF65-F5344CB8AC3E}">
        <p14:creationId xmlns:p14="http://schemas.microsoft.com/office/powerpoint/2010/main" val="344702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Иммунофлуоресценция</a:t>
            </a:r>
            <a:r>
              <a:rPr lang="ru-RU" sz="2400" dirty="0" smtClean="0"/>
              <a:t> </a:t>
            </a:r>
            <a:r>
              <a:rPr lang="ru-RU" sz="2400" dirty="0" err="1" smtClean="0"/>
              <a:t>интерфазной</a:t>
            </a:r>
            <a:r>
              <a:rPr lang="ru-RU" sz="2400" dirty="0" smtClean="0"/>
              <a:t> и </a:t>
            </a:r>
            <a:r>
              <a:rPr lang="ru-RU" sz="2400" smtClean="0"/>
              <a:t>делящейся клетки</a:t>
            </a:r>
            <a:endParaRPr lang="ru-RU" sz="2400" dirty="0"/>
          </a:p>
        </p:txBody>
      </p:sp>
      <p:pic>
        <p:nvPicPr>
          <p:cNvPr id="6146" name="Picture 2" descr="http://biomolecula.ru/includes/doc_photo.php?view=1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37242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856" t="8134" r="25388" b="4368"/>
          <a:stretch>
            <a:fillRect/>
          </a:stretch>
        </p:blipFill>
        <p:spPr bwMode="auto">
          <a:xfrm>
            <a:off x="954659" y="224286"/>
            <a:ext cx="9143998" cy="684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47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856" t="8134" r="25388" b="4368"/>
          <a:stretch>
            <a:fillRect/>
          </a:stretch>
        </p:blipFill>
        <p:spPr bwMode="auto">
          <a:xfrm>
            <a:off x="457200" y="188640"/>
            <a:ext cx="8003232" cy="599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88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56" t="7434" r="25388" b="4368"/>
          <a:stretch>
            <a:fillRect/>
          </a:stretch>
        </p:blipFill>
        <p:spPr bwMode="auto">
          <a:xfrm>
            <a:off x="1403648" y="1124744"/>
            <a:ext cx="59988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07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Клеточный цикл эукариот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19749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Клетки различных тканей и органов животных и растений имеют неодинаковую способность к делению.</a:t>
            </a:r>
          </a:p>
          <a:p>
            <a:r>
              <a:rPr lang="ru-RU" sz="2400" dirty="0" smtClean="0"/>
              <a:t>Различают постоянно </a:t>
            </a:r>
            <a:r>
              <a:rPr lang="ru-RU" sz="2400" b="1" dirty="0" smtClean="0"/>
              <a:t>обновляющиеся клеточные популяции </a:t>
            </a:r>
            <a:r>
              <a:rPr lang="ru-RU" sz="2400" dirty="0" smtClean="0"/>
              <a:t>(кроветворные клетки костного мозга, селезенки; клетки базального слоя эпидермиса, крипт кишечника); дифференцированные  не размножающиеся в обычных условиях (</a:t>
            </a:r>
            <a:r>
              <a:rPr lang="ru-RU" sz="2400" b="1" dirty="0" smtClean="0"/>
              <a:t>растущие), </a:t>
            </a:r>
            <a:r>
              <a:rPr lang="ru-RU" sz="2400" dirty="0" smtClean="0"/>
              <a:t>но способные к делению при определенных условиях (</a:t>
            </a:r>
            <a:r>
              <a:rPr lang="ru-RU" sz="2400" dirty="0" err="1" smtClean="0"/>
              <a:t>репаративная</a:t>
            </a:r>
            <a:r>
              <a:rPr lang="ru-RU" sz="2400" dirty="0" smtClean="0"/>
              <a:t> регенерация) – эпителиальные клетки печени, почек, легких и др.; </a:t>
            </a:r>
            <a:r>
              <a:rPr lang="ru-RU" sz="2400" b="1" dirty="0" smtClean="0"/>
              <a:t>стационарные, </a:t>
            </a:r>
            <a:r>
              <a:rPr lang="ru-RU" sz="2400" dirty="0" smtClean="0"/>
              <a:t>полностью потерявшие свойство делиться (нейроны, </a:t>
            </a:r>
            <a:r>
              <a:rPr lang="ru-RU" sz="2400" dirty="0" err="1" smtClean="0"/>
              <a:t>кардиомиоциты</a:t>
            </a:r>
            <a:r>
              <a:rPr lang="ru-RU" sz="2400" dirty="0" smtClean="0"/>
              <a:t>, клетки хрусталика).</a:t>
            </a:r>
          </a:p>
          <a:p>
            <a:r>
              <a:rPr lang="ru-RU" sz="2400" dirty="0" smtClean="0"/>
              <a:t>Клеточная популяция гетерогенная – есть делящиеся и неделящиеся клетки.</a:t>
            </a:r>
          </a:p>
          <a:p>
            <a:r>
              <a:rPr lang="ru-RU" sz="2400" b="1" dirty="0" smtClean="0"/>
              <a:t>Клеточный цикл </a:t>
            </a:r>
            <a:r>
              <a:rPr lang="ru-RU" sz="2400" dirty="0" smtClean="0"/>
              <a:t>делится на </a:t>
            </a:r>
            <a:r>
              <a:rPr lang="ru-RU" sz="2400" b="1" dirty="0" smtClean="0"/>
              <a:t>интерфазу</a:t>
            </a:r>
            <a:r>
              <a:rPr lang="ru-RU" sz="2400" dirty="0" smtClean="0"/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G1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G2</a:t>
            </a:r>
            <a:r>
              <a:rPr lang="en-US" sz="2400" dirty="0" smtClean="0"/>
              <a:t>) </a:t>
            </a:r>
            <a:r>
              <a:rPr lang="ru-RU" sz="2400" dirty="0" smtClean="0"/>
              <a:t>и </a:t>
            </a:r>
            <a:r>
              <a:rPr lang="ru-RU" sz="2400" b="1" dirty="0" smtClean="0"/>
              <a:t>митоз</a:t>
            </a:r>
            <a:r>
              <a:rPr lang="ru-RU" sz="2400" dirty="0" smtClean="0"/>
              <a:t> (профаза, </a:t>
            </a:r>
            <a:r>
              <a:rPr lang="ru-RU" sz="2400" dirty="0" err="1" smtClean="0"/>
              <a:t>прометафаза</a:t>
            </a:r>
            <a:r>
              <a:rPr lang="ru-RU" sz="2400" dirty="0" smtClean="0"/>
              <a:t>, метафаза, анафаза, телофаза)</a:t>
            </a:r>
          </a:p>
          <a:p>
            <a:r>
              <a:rPr lang="ru-RU" sz="2400" dirty="0" smtClean="0"/>
              <a:t> Клеточный цикл – </a:t>
            </a:r>
            <a:r>
              <a:rPr lang="ru-RU" sz="2400" b="1" dirty="0" smtClean="0"/>
              <a:t>однонаправленный процесс, </a:t>
            </a:r>
            <a:r>
              <a:rPr lang="ru-RU" sz="2400" dirty="0" smtClean="0"/>
              <a:t>клетка последовательно проходит разные его периоды, без их пропуска или возврата к предыдущим стадиям.</a:t>
            </a:r>
          </a:p>
          <a:p>
            <a:r>
              <a:rPr lang="ru-RU" sz="2400" dirty="0" smtClean="0"/>
              <a:t>Клетки могут выходить из цикла и переходить в стадию покоя </a:t>
            </a:r>
            <a:r>
              <a:rPr lang="en-US" sz="2400" b="1" dirty="0" smtClean="0"/>
              <a:t>G</a:t>
            </a:r>
            <a:r>
              <a:rPr lang="ru-RU" sz="2400" b="1" dirty="0" err="1" smtClean="0"/>
              <a:t>о-стадию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62" t="7700" r="25388" b="4368"/>
          <a:stretch>
            <a:fillRect/>
          </a:stretch>
        </p:blipFill>
        <p:spPr bwMode="auto">
          <a:xfrm>
            <a:off x="824683" y="1052736"/>
            <a:ext cx="6843661" cy="51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40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119" y="548680"/>
            <a:ext cx="7753305" cy="1181996"/>
          </a:xfrm>
        </p:spPr>
        <p:txBody>
          <a:bodyPr>
            <a:norm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Мейоз – деление созревания, образование гаплоидных половых клеток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08820"/>
            <a:ext cx="6264696" cy="478853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Особый тип дифференцировки клетки, который приводит к образованию половых клеток;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Процесс занимает 2 клеточных делений, с отсутствием синтеза ДНК во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мейотическом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делении;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Универсальный процесс, характерных для всех эукариот;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мейозе происходит не только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редукция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числа хромосом до гаплоидного уровня, но 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обмен участками между гомологичными хромосомами (Кроссинговер);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Существуют: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зиготный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(аскомицеты, некоторые водоросли и грибы);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споровый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(высшие растения) 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гаметный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( животные и низшие растения)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типы мейоза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3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7866212" cy="3343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err="1"/>
              <a:t>Мейотическое</a:t>
            </a:r>
            <a:r>
              <a:rPr lang="ru-RU" sz="3000" b="1" dirty="0"/>
              <a:t> 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4236" y="1633864"/>
            <a:ext cx="6164442" cy="380507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Мейоз состоит из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мейотических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делений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мейотическом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делении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интерфазе происходит удвоение ДНК  и хромосом, клетки становятся тетраплоидными 4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короткого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периода наступает профаза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мейотического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деления, которая отличается от профазы митоза.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Она занимает  от несколько суток до нескольких лет.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короткой интерфаза 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-период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наступает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мейотическое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деление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результате чего происходит образование половых клеток с гаплоидным набором хромосом.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спермиогенезе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4 гаплоидных равнозначных клеток, а при оогенезе – одна яйцеклетка и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 редукционных тельца.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83303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bio.fizteh.ru/student/files/biology/biolections/lection15/fig08-arpfelupqy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7"/>
            <a:ext cx="7643192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52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296043" cy="54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035" y="1417638"/>
            <a:ext cx="7541713" cy="34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7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Autofit/>
          </a:bodyPr>
          <a:lstStyle/>
          <a:p>
            <a:r>
              <a:rPr lang="ru-RU" sz="3200" b="1" dirty="0"/>
              <a:t>Различия между митозом и мейозом</a:t>
            </a:r>
            <a:endParaRPr lang="ru-RU" sz="3200" dirty="0"/>
          </a:p>
        </p:txBody>
      </p:sp>
      <p:pic>
        <p:nvPicPr>
          <p:cNvPr id="4" name="Объект 3" descr="http://bio.fizteh.ru/student/files/biology/biolections/lection15/fig05-arpfelupqn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26" y="1124744"/>
            <a:ext cx="6192425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72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bio.fizteh.ru/student/files/biology/biolections/lection15/fig09-arpfelupr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72807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57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49" t="9358" r="25778" b="4903"/>
          <a:stretch>
            <a:fillRect/>
          </a:stretch>
        </p:blipFill>
        <p:spPr bwMode="auto">
          <a:xfrm>
            <a:off x="1159245" y="836712"/>
            <a:ext cx="6815133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97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" y="0"/>
            <a:ext cx="9189721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Demi Cond" pitchFamily="34" charset="0"/>
              </a:rPr>
              <a:t>Клеточный цикл – это время существования клетки от деления до деления.</a:t>
            </a:r>
            <a:endParaRPr lang="ru-RU" sz="2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20203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Характеристика стадий клеточного цикла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Клеточный цикл состоит и 4 отрезков времени: митоз (М), </a:t>
            </a:r>
            <a:r>
              <a:rPr lang="ru-RU" sz="8000" dirty="0" err="1"/>
              <a:t>пресинтетический</a:t>
            </a:r>
            <a:r>
              <a:rPr lang="ru-RU" sz="8000" dirty="0"/>
              <a:t> (</a:t>
            </a:r>
            <a:r>
              <a:rPr lang="en-US" sz="8000" dirty="0"/>
              <a:t>G</a:t>
            </a:r>
            <a:r>
              <a:rPr lang="ru-RU" sz="8000" baseline="-25000" dirty="0"/>
              <a:t>1</a:t>
            </a:r>
            <a:r>
              <a:rPr lang="ru-RU" sz="8000" dirty="0"/>
              <a:t>), синтетический (</a:t>
            </a:r>
            <a:r>
              <a:rPr lang="en-US" sz="8000" dirty="0"/>
              <a:t>S</a:t>
            </a:r>
            <a:r>
              <a:rPr lang="ru-RU" sz="8000" dirty="0"/>
              <a:t>) и </a:t>
            </a:r>
            <a:r>
              <a:rPr lang="ru-RU" sz="8000" dirty="0" err="1"/>
              <a:t>постсинтетический</a:t>
            </a:r>
            <a:r>
              <a:rPr lang="ru-RU" sz="8000" dirty="0"/>
              <a:t> (</a:t>
            </a:r>
            <a:r>
              <a:rPr lang="en-US" sz="8000" dirty="0"/>
              <a:t>G</a:t>
            </a:r>
            <a:r>
              <a:rPr lang="ru-RU" sz="8000" baseline="-25000" dirty="0"/>
              <a:t>2</a:t>
            </a:r>
            <a:r>
              <a:rPr lang="ru-RU" sz="8000" dirty="0"/>
              <a:t>) периоды интерфазы.</a:t>
            </a:r>
          </a:p>
          <a:p>
            <a:r>
              <a:rPr lang="ru-RU" sz="8000" dirty="0"/>
              <a:t>	</a:t>
            </a:r>
            <a:r>
              <a:rPr lang="ru-RU" sz="8000" b="1" dirty="0" err="1"/>
              <a:t>Пресинтетический</a:t>
            </a:r>
            <a:r>
              <a:rPr lang="ru-RU" sz="8000" b="1" dirty="0"/>
              <a:t> период (</a:t>
            </a:r>
            <a:r>
              <a:rPr lang="en-US" sz="8000" b="1" dirty="0"/>
              <a:t>G</a:t>
            </a:r>
            <a:r>
              <a:rPr lang="ru-RU" sz="8000" b="1" baseline="-25000" dirty="0"/>
              <a:t>1</a:t>
            </a:r>
            <a:r>
              <a:rPr lang="ru-RU" sz="8000" b="1" dirty="0"/>
              <a:t>) </a:t>
            </a:r>
            <a:r>
              <a:rPr lang="ru-RU" sz="8000" dirty="0"/>
              <a:t>– </a:t>
            </a:r>
            <a:r>
              <a:rPr lang="ru-RU" sz="8000" dirty="0" err="1"/>
              <a:t>дилоидное</a:t>
            </a:r>
            <a:r>
              <a:rPr lang="ru-RU" sz="8000" dirty="0"/>
              <a:t> содержание ДНК (2с), содержание белков и РНК вдвое меньше, чем в родительской клетке. Происходит рост клеток за счет накопления белков. Начинается подготовка клетки к синтезу ДНК. Имеет место синтез ферментов, необходимых для образования предшественников ДНК.</a:t>
            </a:r>
          </a:p>
          <a:p>
            <a:r>
              <a:rPr lang="ru-RU" sz="8000" dirty="0"/>
              <a:t>	</a:t>
            </a:r>
            <a:r>
              <a:rPr lang="ru-RU" sz="8000" b="1" dirty="0"/>
              <a:t>Синтетический период (</a:t>
            </a:r>
            <a:r>
              <a:rPr lang="en-US" sz="8000" b="1" dirty="0"/>
              <a:t>S</a:t>
            </a:r>
            <a:r>
              <a:rPr lang="ru-RU" sz="8000" b="1" dirty="0"/>
              <a:t>) </a:t>
            </a:r>
            <a:r>
              <a:rPr lang="ru-RU" sz="8000" dirty="0"/>
              <a:t>– удвоение количества </a:t>
            </a:r>
            <a:r>
              <a:rPr lang="ru-RU" sz="8000" dirty="0" smtClean="0"/>
              <a:t>ДНК</a:t>
            </a:r>
            <a:r>
              <a:rPr lang="en-US" sz="8000" dirty="0" smtClean="0"/>
              <a:t> (</a:t>
            </a:r>
            <a:r>
              <a:rPr lang="ru-RU" sz="8000" dirty="0" smtClean="0"/>
              <a:t>репликация). </a:t>
            </a:r>
            <a:r>
              <a:rPr lang="ru-RU" sz="8000" dirty="0"/>
              <a:t>Уровень синтеза РНК возрастает соответственно увеличению количества </a:t>
            </a:r>
            <a:r>
              <a:rPr lang="ru-RU" sz="8000" dirty="0" smtClean="0"/>
              <a:t>ДНК, происходит синтез </a:t>
            </a:r>
            <a:r>
              <a:rPr lang="ru-RU" sz="8000" dirty="0" err="1" smtClean="0"/>
              <a:t>гистоновых</a:t>
            </a:r>
            <a:r>
              <a:rPr lang="ru-RU" sz="8000" dirty="0" smtClean="0"/>
              <a:t> белков и связывание с </a:t>
            </a:r>
            <a:r>
              <a:rPr lang="ru-RU" sz="8000" dirty="0" err="1" smtClean="0"/>
              <a:t>реплицирующейся</a:t>
            </a:r>
            <a:r>
              <a:rPr lang="ru-RU" sz="8000" dirty="0" smtClean="0"/>
              <a:t> ДНК. </a:t>
            </a:r>
            <a:endParaRPr lang="ru-RU" sz="8000" dirty="0"/>
          </a:p>
          <a:p>
            <a:r>
              <a:rPr lang="ru-RU" sz="8000" dirty="0"/>
              <a:t>	</a:t>
            </a:r>
            <a:r>
              <a:rPr lang="ru-RU" sz="8000" b="1" dirty="0" err="1"/>
              <a:t>Постсинтетическая</a:t>
            </a:r>
            <a:r>
              <a:rPr lang="ru-RU" sz="8000" b="1" dirty="0"/>
              <a:t> фаза (</a:t>
            </a:r>
            <a:r>
              <a:rPr lang="en-US" sz="8000" b="1" dirty="0"/>
              <a:t>G</a:t>
            </a:r>
            <a:r>
              <a:rPr lang="ru-RU" sz="8000" b="1" baseline="-25000" dirty="0"/>
              <a:t>2</a:t>
            </a:r>
            <a:r>
              <a:rPr lang="ru-RU" sz="8000" b="1" dirty="0"/>
              <a:t>) </a:t>
            </a:r>
            <a:r>
              <a:rPr lang="ru-RU" sz="8000" dirty="0"/>
              <a:t>– имеет место синтез </a:t>
            </a:r>
            <a:r>
              <a:rPr lang="ru-RU" sz="8000" dirty="0" err="1" smtClean="0"/>
              <a:t>иРНК</a:t>
            </a:r>
            <a:r>
              <a:rPr lang="ru-RU" sz="8000" dirty="0" smtClean="0"/>
              <a:t>, </a:t>
            </a:r>
            <a:r>
              <a:rPr lang="ru-RU" sz="8000" dirty="0" err="1"/>
              <a:t>рРНК</a:t>
            </a:r>
            <a:r>
              <a:rPr lang="ru-RU" sz="8000" dirty="0"/>
              <a:t>. Синтез </a:t>
            </a:r>
            <a:r>
              <a:rPr lang="ru-RU" sz="8000" dirty="0" err="1"/>
              <a:t>тубулинов</a:t>
            </a:r>
            <a:r>
              <a:rPr lang="ru-RU" sz="8000" dirty="0"/>
              <a:t>. </a:t>
            </a:r>
          </a:p>
          <a:p>
            <a:r>
              <a:rPr lang="ru-RU" sz="8000" dirty="0"/>
              <a:t>	</a:t>
            </a:r>
            <a:r>
              <a:rPr lang="ru-RU" sz="8000" u="sng" dirty="0"/>
              <a:t>Конец </a:t>
            </a:r>
            <a:r>
              <a:rPr lang="en-US" sz="8000" u="sng" dirty="0"/>
              <a:t>G</a:t>
            </a:r>
            <a:r>
              <a:rPr lang="ru-RU" sz="8000" u="sng" baseline="-25000" dirty="0"/>
              <a:t>2 </a:t>
            </a:r>
            <a:r>
              <a:rPr lang="ru-RU" sz="8000" u="sng" dirty="0"/>
              <a:t> периода, митоз – синтез </a:t>
            </a:r>
            <a:r>
              <a:rPr lang="ru-RU" sz="8000" u="sng" dirty="0" smtClean="0"/>
              <a:t>РНК и белков </a:t>
            </a:r>
            <a:r>
              <a:rPr lang="ru-RU" sz="8000" u="sng" dirty="0"/>
              <a:t>падает и полностью прекращается во время митоза. </a:t>
            </a:r>
            <a:r>
              <a:rPr lang="ru-RU" sz="8000" u="sng" dirty="0" smtClean="0"/>
              <a:t> </a:t>
            </a:r>
            <a:endParaRPr lang="ru-RU" sz="8000" u="sng" dirty="0"/>
          </a:p>
          <a:p>
            <a:r>
              <a:rPr lang="ru-RU" sz="8000" dirty="0"/>
              <a:t>	</a:t>
            </a:r>
            <a:r>
              <a:rPr lang="ru-RU" sz="8000" b="1" dirty="0"/>
              <a:t>Период </a:t>
            </a:r>
            <a:r>
              <a:rPr lang="en-US" sz="8000" b="1" dirty="0"/>
              <a:t>G</a:t>
            </a:r>
            <a:r>
              <a:rPr lang="ru-RU" sz="8000" b="1" baseline="-25000" dirty="0"/>
              <a:t>0</a:t>
            </a:r>
            <a:r>
              <a:rPr lang="ru-RU" sz="8000" b="1" dirty="0"/>
              <a:t> </a:t>
            </a:r>
            <a:r>
              <a:rPr lang="ru-RU" sz="8000" dirty="0"/>
              <a:t>– клетки находятся вне цикла. Клетки после митоза не вступают </a:t>
            </a:r>
            <a:r>
              <a:rPr lang="ru-RU" sz="8000" dirty="0" smtClean="0"/>
              <a:t>в </a:t>
            </a:r>
            <a:r>
              <a:rPr lang="ru-RU" sz="8000" dirty="0" err="1" smtClean="0"/>
              <a:t>пресинтетический</a:t>
            </a:r>
            <a:r>
              <a:rPr lang="ru-RU" sz="8000" dirty="0" smtClean="0"/>
              <a:t> </a:t>
            </a:r>
            <a:r>
              <a:rPr lang="ru-RU" sz="8000" dirty="0"/>
              <a:t>период. Это покоящиеся клетки. В частности, камбиальные, которые находятся в </a:t>
            </a:r>
            <a:r>
              <a:rPr lang="ru-RU" sz="8000" dirty="0" err="1"/>
              <a:t>пресинтетическом</a:t>
            </a:r>
            <a:r>
              <a:rPr lang="ru-RU" sz="8000" dirty="0"/>
              <a:t> периоде длительное время, не изменяя своей морфологии, сохраняя способность делиться. Кроме того дифференцирующиеся клетки, у которых потеря способности делиться сопровождается их специализацией. Есть клетки, которые временно теряют способность делиться (клетки печени), полностью теряют способность к делению (нейроны головного мозга, </a:t>
            </a:r>
            <a:r>
              <a:rPr lang="ru-RU" sz="8000" dirty="0" err="1"/>
              <a:t>кардиомиоциты</a:t>
            </a:r>
            <a:r>
              <a:rPr lang="ru-RU" sz="8000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П290914\Desktop\0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0627"/>
            <a:ext cx="7632848" cy="571668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Изменение количества меченых митозов  в разное время после однократного введения 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Н-тимидина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75" y="1700808"/>
            <a:ext cx="8015281" cy="4718298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74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Регуляция клеточного цикла. Факторы стимуляции митоза.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5054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 опытах </a:t>
            </a:r>
            <a:r>
              <a:rPr lang="ru-RU" sz="2000" b="1" dirty="0" smtClean="0"/>
              <a:t>на </a:t>
            </a:r>
            <a:r>
              <a:rPr lang="ru-RU" sz="2000" b="1" dirty="0" err="1" smtClean="0">
                <a:solidFill>
                  <a:srgbClr val="FF0000"/>
                </a:solidFill>
              </a:rPr>
              <a:t>гетерокарионах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было показано, что в </a:t>
            </a:r>
            <a:r>
              <a:rPr lang="ru-RU" sz="2000" u="sng" dirty="0" err="1" smtClean="0"/>
              <a:t>интерфазной</a:t>
            </a:r>
            <a:r>
              <a:rPr lang="ru-RU" sz="2000" u="sng" dirty="0" smtClean="0"/>
              <a:t> клетке</a:t>
            </a:r>
            <a:r>
              <a:rPr lang="ru-RU" sz="2000" dirty="0" smtClean="0"/>
              <a:t> при слиянии ее с </a:t>
            </a:r>
            <a:r>
              <a:rPr lang="ru-RU" sz="2000" u="sng" dirty="0" smtClean="0"/>
              <a:t>митотической клеткой </a:t>
            </a:r>
            <a:r>
              <a:rPr lang="ru-RU" sz="2000" dirty="0" smtClean="0"/>
              <a:t>происходит </a:t>
            </a:r>
            <a:r>
              <a:rPr lang="ru-RU" sz="2000" b="1" dirty="0" smtClean="0"/>
              <a:t>преждевременная конденсация хроматина (ПКХ)</a:t>
            </a:r>
            <a:r>
              <a:rPr lang="ru-RU" sz="2000" dirty="0" smtClean="0"/>
              <a:t> и разрушение ядерной оболочки.</a:t>
            </a:r>
          </a:p>
          <a:p>
            <a:r>
              <a:rPr lang="ru-RU" sz="2000" dirty="0" smtClean="0"/>
              <a:t>Причем структура </a:t>
            </a:r>
            <a:r>
              <a:rPr lang="ru-RU" sz="2000" b="1" dirty="0" smtClean="0"/>
              <a:t>ПКХ </a:t>
            </a:r>
            <a:r>
              <a:rPr lang="ru-RU" sz="2000" dirty="0" smtClean="0"/>
              <a:t>зависела от стадии </a:t>
            </a:r>
            <a:r>
              <a:rPr lang="ru-RU" sz="2000" dirty="0" err="1" smtClean="0"/>
              <a:t>интерфазного</a:t>
            </a:r>
            <a:r>
              <a:rPr lang="ru-RU" sz="2000" dirty="0" smtClean="0"/>
              <a:t> ядра: в ядре от </a:t>
            </a:r>
            <a:r>
              <a:rPr lang="en-US" sz="2000" b="1" dirty="0" smtClean="0"/>
              <a:t>G1</a:t>
            </a:r>
            <a:r>
              <a:rPr lang="ru-RU" sz="2000" b="1" dirty="0" smtClean="0"/>
              <a:t>-</a:t>
            </a:r>
            <a:r>
              <a:rPr lang="ru-RU" sz="2000" dirty="0" smtClean="0"/>
              <a:t>клетки появлялись </a:t>
            </a:r>
            <a:r>
              <a:rPr lang="ru-RU" sz="2000" u="sng" dirty="0" smtClean="0"/>
              <a:t>однонитчатые ПКХ</a:t>
            </a:r>
            <a:r>
              <a:rPr lang="ru-RU" sz="2000" dirty="0" smtClean="0"/>
              <a:t>, а в ядре от </a:t>
            </a:r>
            <a:r>
              <a:rPr lang="en-US" sz="2000" b="1" dirty="0" smtClean="0"/>
              <a:t>G2</a:t>
            </a:r>
            <a:r>
              <a:rPr lang="ru-RU" sz="2000" dirty="0" smtClean="0"/>
              <a:t>-клетки – </a:t>
            </a:r>
            <a:r>
              <a:rPr lang="ru-RU" sz="2000" u="sng" dirty="0" smtClean="0"/>
              <a:t>двойные ПКХ. </a:t>
            </a:r>
            <a:r>
              <a:rPr lang="ru-RU" sz="2000" dirty="0" smtClean="0"/>
              <a:t>Т.е. было установлено, что на </a:t>
            </a:r>
            <a:r>
              <a:rPr lang="ru-RU" sz="2000" u="sng" dirty="0" err="1" smtClean="0"/>
              <a:t>интерфазные</a:t>
            </a:r>
            <a:r>
              <a:rPr lang="ru-RU" sz="2000" u="sng" dirty="0" smtClean="0"/>
              <a:t> ядра действуют факторы, содержащиеся в митотических клетках </a:t>
            </a:r>
            <a:r>
              <a:rPr lang="ru-RU" sz="2000" dirty="0" smtClean="0"/>
              <a:t>(</a:t>
            </a:r>
            <a:r>
              <a:rPr lang="ru-RU" sz="2000" dirty="0" smtClean="0">
                <a:solidFill>
                  <a:srgbClr val="FF0000"/>
                </a:solidFill>
              </a:rPr>
              <a:t>СМ. </a:t>
            </a:r>
            <a:r>
              <a:rPr lang="ru-RU" sz="2000" dirty="0" err="1" smtClean="0">
                <a:solidFill>
                  <a:srgbClr val="FF0000"/>
                </a:solidFill>
              </a:rPr>
              <a:t>след.слайд</a:t>
            </a:r>
            <a:r>
              <a:rPr lang="ru-RU" sz="2000" dirty="0" smtClean="0"/>
              <a:t>). </a:t>
            </a:r>
          </a:p>
          <a:p>
            <a:r>
              <a:rPr lang="ru-RU" sz="2000" dirty="0" smtClean="0"/>
              <a:t>Также  </a:t>
            </a:r>
            <a:r>
              <a:rPr lang="ru-RU" sz="2000" dirty="0"/>
              <a:t>было установлено что при инъекции в цитоплазму </a:t>
            </a:r>
            <a:r>
              <a:rPr lang="en-US" sz="2000" b="1" dirty="0"/>
              <a:t>G1</a:t>
            </a:r>
            <a:r>
              <a:rPr lang="ru-RU" sz="2000" b="1" dirty="0"/>
              <a:t>-</a:t>
            </a:r>
            <a:r>
              <a:rPr lang="ru-RU" sz="2000" dirty="0"/>
              <a:t>клетки </a:t>
            </a:r>
            <a:r>
              <a:rPr lang="ru-RU" sz="2000" dirty="0" smtClean="0"/>
              <a:t>цитоплазму </a:t>
            </a:r>
            <a:r>
              <a:rPr lang="ru-RU" sz="2000" u="sng" dirty="0" err="1" smtClean="0"/>
              <a:t>митозной</a:t>
            </a:r>
            <a:r>
              <a:rPr lang="ru-RU" sz="2000" u="sng" dirty="0" smtClean="0"/>
              <a:t> клетки</a:t>
            </a:r>
            <a:r>
              <a:rPr lang="ru-RU" sz="2000" dirty="0" smtClean="0"/>
              <a:t>, также происходит образование ПКХ.</a:t>
            </a:r>
          </a:p>
          <a:p>
            <a:r>
              <a:rPr lang="ru-RU" sz="2000" dirty="0" smtClean="0"/>
              <a:t>Из этих опытов следовало, что в </a:t>
            </a:r>
            <a:r>
              <a:rPr lang="ru-RU" sz="2000" u="sng" dirty="0" smtClean="0"/>
              <a:t>цитоплазме митотической клетки </a:t>
            </a:r>
            <a:r>
              <a:rPr lang="ru-RU" sz="2000" dirty="0" smtClean="0"/>
              <a:t>есть </a:t>
            </a:r>
            <a:r>
              <a:rPr lang="ru-RU" sz="2000" b="1" dirty="0" smtClean="0"/>
              <a:t>факторы, стимулирующие митоз</a:t>
            </a:r>
            <a:r>
              <a:rPr lang="ru-RU" sz="2000" dirty="0" smtClean="0"/>
              <a:t> (</a:t>
            </a:r>
            <a:r>
              <a:rPr lang="ru-RU" sz="2000" b="1" dirty="0" smtClean="0">
                <a:solidFill>
                  <a:srgbClr val="FF0000"/>
                </a:solidFill>
              </a:rPr>
              <a:t>ФСМ</a:t>
            </a:r>
            <a:r>
              <a:rPr lang="ru-RU" sz="2000" dirty="0" smtClean="0"/>
              <a:t>) или </a:t>
            </a:r>
            <a:r>
              <a:rPr lang="en-US" sz="2000" b="1" dirty="0" smtClean="0">
                <a:solidFill>
                  <a:srgbClr val="FF0000"/>
                </a:solidFill>
              </a:rPr>
              <a:t>MPF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u="sng" dirty="0" smtClean="0">
                <a:solidFill>
                  <a:srgbClr val="FF0000"/>
                </a:solidFill>
              </a:rPr>
              <a:t>mitosis</a:t>
            </a:r>
            <a:r>
              <a:rPr lang="en-US" sz="2000" dirty="0" smtClean="0">
                <a:solidFill>
                  <a:srgbClr val="FF0000"/>
                </a:solidFill>
              </a:rPr>
              <a:t> promoting factor</a:t>
            </a:r>
            <a:r>
              <a:rPr lang="en-US" sz="2000" dirty="0" smtClean="0"/>
              <a:t>)</a:t>
            </a:r>
            <a:r>
              <a:rPr lang="ru-RU" sz="2000" dirty="0" smtClean="0"/>
              <a:t>. Этот фактор был также найден в ооцитах на стадии метафазы </a:t>
            </a:r>
            <a:r>
              <a:rPr lang="en-US" sz="2000" dirty="0" smtClean="0"/>
              <a:t>II</a:t>
            </a:r>
            <a:r>
              <a:rPr lang="ru-RU" sz="2000" dirty="0" smtClean="0"/>
              <a:t> деления, его назвали </a:t>
            </a:r>
            <a:r>
              <a:rPr lang="ru-RU" sz="2000" b="1" dirty="0" smtClean="0"/>
              <a:t>фактором, стимулирующим созревание (</a:t>
            </a:r>
            <a:r>
              <a:rPr lang="ru-RU" sz="2000" b="1" dirty="0" smtClean="0">
                <a:solidFill>
                  <a:srgbClr val="FF0000"/>
                </a:solidFill>
              </a:rPr>
              <a:t>ФСС) </a:t>
            </a:r>
            <a:r>
              <a:rPr lang="ru-RU" sz="2000" dirty="0" smtClean="0">
                <a:solidFill>
                  <a:srgbClr val="FF0000"/>
                </a:solidFill>
              </a:rPr>
              <a:t>или </a:t>
            </a:r>
            <a:r>
              <a:rPr lang="en-US" sz="2000" b="1" dirty="0" smtClean="0">
                <a:solidFill>
                  <a:srgbClr val="FF0000"/>
                </a:solidFill>
              </a:rPr>
              <a:t>MPF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u="sng" dirty="0" smtClean="0">
                <a:solidFill>
                  <a:srgbClr val="FF0000"/>
                </a:solidFill>
              </a:rPr>
              <a:t>maturation</a:t>
            </a:r>
            <a:r>
              <a:rPr lang="en-US" sz="2000" dirty="0" smtClean="0">
                <a:solidFill>
                  <a:srgbClr val="FF0000"/>
                </a:solidFill>
              </a:rPr>
              <a:t> promoting factor</a:t>
            </a:r>
            <a:r>
              <a:rPr lang="ru-RU" sz="2000" dirty="0" smtClean="0"/>
              <a:t>).</a:t>
            </a:r>
          </a:p>
          <a:p>
            <a:r>
              <a:rPr lang="en-US" sz="2000" b="1" dirty="0" smtClean="0"/>
              <a:t>MPF</a:t>
            </a:r>
            <a:r>
              <a:rPr lang="ru-RU" sz="2000" b="1" dirty="0" smtClean="0"/>
              <a:t> </a:t>
            </a:r>
            <a:r>
              <a:rPr lang="ru-RU" sz="2000" dirty="0" smtClean="0"/>
              <a:t>представляет собой </a:t>
            </a:r>
            <a:r>
              <a:rPr lang="ru-RU" sz="2000" dirty="0" err="1" smtClean="0"/>
              <a:t>гетеродимерный</a:t>
            </a:r>
            <a:r>
              <a:rPr lang="ru-RU" sz="2000" dirty="0" smtClean="0"/>
              <a:t> комплекс, состоящий из белка </a:t>
            </a:r>
            <a:r>
              <a:rPr lang="ru-RU" sz="2000" b="1" dirty="0" err="1" smtClean="0">
                <a:solidFill>
                  <a:srgbClr val="FF0000"/>
                </a:solidFill>
              </a:rPr>
              <a:t>циклина</a:t>
            </a:r>
            <a:r>
              <a:rPr lang="en-US" sz="2000" b="1" dirty="0" smtClean="0"/>
              <a:t> </a:t>
            </a:r>
            <a:r>
              <a:rPr lang="ru-RU" sz="2000" dirty="0" smtClean="0"/>
              <a:t>и </a:t>
            </a:r>
            <a:r>
              <a:rPr lang="ru-RU" sz="2000" u="sng" dirty="0" smtClean="0"/>
              <a:t>зависимой от </a:t>
            </a:r>
            <a:r>
              <a:rPr lang="ru-RU" sz="2000" u="sng" dirty="0" err="1" smtClean="0"/>
              <a:t>циклина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протеинкиназы</a:t>
            </a:r>
            <a:r>
              <a:rPr lang="ru-RU" sz="2000" u="sng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Cdk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u="sng" dirty="0" err="1" smtClean="0">
                <a:solidFill>
                  <a:srgbClr val="FF0000"/>
                </a:solidFill>
              </a:rPr>
              <a:t>cycline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</a:rPr>
              <a:t>dependent kinase).</a:t>
            </a:r>
          </a:p>
          <a:p>
            <a:r>
              <a:rPr lang="en-US" sz="2000" b="1" dirty="0" err="1" smtClean="0"/>
              <a:t>Cdk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smtClean="0"/>
              <a:t>является ферментом </a:t>
            </a:r>
            <a:r>
              <a:rPr lang="ru-RU" sz="2000" u="sng" dirty="0" err="1" smtClean="0">
                <a:solidFill>
                  <a:srgbClr val="FF0000"/>
                </a:solidFill>
              </a:rPr>
              <a:t>фосфорилазой</a:t>
            </a:r>
            <a:r>
              <a:rPr lang="ru-RU" sz="2000" u="sng" dirty="0" smtClean="0"/>
              <a:t>, </a:t>
            </a:r>
            <a:r>
              <a:rPr lang="ru-RU" sz="2000" dirty="0" smtClean="0"/>
              <a:t>который модифицирует белки, перенося </a:t>
            </a:r>
            <a:r>
              <a:rPr lang="ru-RU" sz="2000" u="sng" dirty="0" smtClean="0">
                <a:solidFill>
                  <a:srgbClr val="FF0000"/>
                </a:solidFill>
              </a:rPr>
              <a:t>фосфатную группу от АТФ на аминокислоты </a:t>
            </a:r>
            <a:r>
              <a:rPr lang="ru-RU" sz="2000" u="sng" dirty="0" err="1" smtClean="0">
                <a:solidFill>
                  <a:srgbClr val="FF0000"/>
                </a:solidFill>
              </a:rPr>
              <a:t>серин</a:t>
            </a:r>
            <a:r>
              <a:rPr lang="ru-RU" sz="2000" u="sng" dirty="0" smtClean="0">
                <a:solidFill>
                  <a:srgbClr val="FF0000"/>
                </a:solidFill>
              </a:rPr>
              <a:t> и </a:t>
            </a:r>
            <a:r>
              <a:rPr lang="ru-RU" sz="2000" u="sng" dirty="0" err="1" smtClean="0">
                <a:solidFill>
                  <a:srgbClr val="FF0000"/>
                </a:solidFill>
              </a:rPr>
              <a:t>треонин</a:t>
            </a:r>
            <a:r>
              <a:rPr lang="ru-RU" sz="2000" u="sng" dirty="0" smtClean="0">
                <a:solidFill>
                  <a:srgbClr val="FF0000"/>
                </a:solidFill>
              </a:rPr>
              <a:t>.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2050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Результаты слияния клеток на разных стадиях 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1,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2 ,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 Cond" pitchFamily="34" charset="0"/>
                <a:ea typeface="Calibri" pitchFamily="34" charset="0"/>
                <a:cs typeface="Times New Roman" pitchFamily="18" charset="0"/>
              </a:rPr>
              <a:t>) клеточного цикла</a:t>
            </a:r>
            <a:endParaRPr lang="ru-RU" sz="3200" dirty="0">
              <a:latin typeface="Franklin Gothic Demi Con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79712" y="1626170"/>
          <a:ext cx="5472608" cy="48991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6304"/>
                <a:gridCol w="2736304"/>
              </a:tblGrid>
              <a:tr h="111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/>
                        <a:t>Исходные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клетки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/>
                        <a:t>гетерокарион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G</a:t>
                      </a:r>
                      <a:r>
                        <a:rPr lang="en-US" sz="3200" baseline="-25000" dirty="0"/>
                        <a:t>2</a:t>
                      </a:r>
                      <a:r>
                        <a:rPr lang="en-US" sz="3200" baseline="-25000" dirty="0">
                          <a:sym typeface="Symbol"/>
                        </a:rPr>
                        <a:t></a:t>
                      </a:r>
                      <a:r>
                        <a:rPr lang="en-US" sz="3200" dirty="0"/>
                        <a:t> G</a:t>
                      </a:r>
                      <a:r>
                        <a:rPr lang="en-US" sz="3200" baseline="-25000" dirty="0"/>
                        <a:t>1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/>
                        <a:t>Нет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влияния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S </a:t>
                      </a:r>
                      <a:r>
                        <a:rPr lang="en-US" sz="3200" baseline="-25000">
                          <a:sym typeface="Symbol"/>
                        </a:rPr>
                        <a:t></a:t>
                      </a:r>
                      <a:r>
                        <a:rPr lang="en-US" sz="3200"/>
                        <a:t> G</a:t>
                      </a:r>
                      <a:r>
                        <a:rPr lang="en-US" sz="3200" baseline="-25000"/>
                        <a:t>1</a:t>
                      </a:r>
                      <a:endParaRPr lang="ru-RU" sz="320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/>
                        <a:t>Синтез</a:t>
                      </a:r>
                      <a:r>
                        <a:rPr lang="en-US" sz="3200" dirty="0"/>
                        <a:t> ДНК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S </a:t>
                      </a:r>
                      <a:r>
                        <a:rPr lang="en-US" sz="3200" baseline="-25000">
                          <a:sym typeface="Symbol"/>
                        </a:rPr>
                        <a:t></a:t>
                      </a:r>
                      <a:r>
                        <a:rPr lang="en-US" sz="3200"/>
                        <a:t> G</a:t>
                      </a:r>
                      <a:r>
                        <a:rPr lang="en-US" sz="3200" baseline="-25000"/>
                        <a:t>2</a:t>
                      </a:r>
                      <a:endParaRPr lang="ru-RU" sz="320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/>
                        <a:t>Нет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влияния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M </a:t>
                      </a:r>
                      <a:r>
                        <a:rPr lang="en-US" sz="3200" baseline="-25000">
                          <a:sym typeface="Symbol"/>
                        </a:rPr>
                        <a:t></a:t>
                      </a:r>
                      <a:r>
                        <a:rPr lang="en-US" sz="3200"/>
                        <a:t> G</a:t>
                      </a:r>
                      <a:r>
                        <a:rPr lang="en-US" sz="3200" baseline="-25000"/>
                        <a:t>1</a:t>
                      </a:r>
                      <a:endParaRPr lang="ru-RU" sz="320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М (ПКХ)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M </a:t>
                      </a:r>
                      <a:r>
                        <a:rPr lang="en-US" sz="3200" baseline="-25000">
                          <a:sym typeface="Symbol"/>
                        </a:rPr>
                        <a:t></a:t>
                      </a:r>
                      <a:r>
                        <a:rPr lang="en-US" sz="3200"/>
                        <a:t>  S</a:t>
                      </a:r>
                      <a:endParaRPr lang="ru-RU" sz="320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М (ПКХ)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M </a:t>
                      </a:r>
                      <a:r>
                        <a:rPr lang="en-US" sz="3200" baseline="-25000">
                          <a:sym typeface="Symbol"/>
                        </a:rPr>
                        <a:t></a:t>
                      </a:r>
                      <a:r>
                        <a:rPr lang="en-US" sz="3200"/>
                        <a:t> G</a:t>
                      </a:r>
                      <a:r>
                        <a:rPr lang="en-US" sz="3200" baseline="-25000"/>
                        <a:t>2</a:t>
                      </a:r>
                      <a:endParaRPr lang="ru-RU" sz="320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М (ПКХ)</a:t>
                      </a:r>
                      <a:endParaRPr lang="ru-RU" sz="3200" dirty="0">
                        <a:latin typeface="Franklin Gothic Demi Con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0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1066</Words>
  <Application>Microsoft Office PowerPoint</Application>
  <PresentationFormat>Экран (4:3)</PresentationFormat>
  <Paragraphs>80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Demi Cond</vt:lpstr>
      <vt:lpstr>Symbol</vt:lpstr>
      <vt:lpstr>Times New Roman</vt:lpstr>
      <vt:lpstr>Тема Office</vt:lpstr>
      <vt:lpstr>Клеточный цикл. Регуляция клеточного цикла</vt:lpstr>
      <vt:lpstr>Клеточный цикл эукариот</vt:lpstr>
      <vt:lpstr>Презентация PowerPoint</vt:lpstr>
      <vt:lpstr>Презентация PowerPoint</vt:lpstr>
      <vt:lpstr>Характеристика стадий клеточного цикла</vt:lpstr>
      <vt:lpstr>Презентация PowerPoint</vt:lpstr>
      <vt:lpstr>Изменение количества меченых митозов  в разное время после однократного введения 3Н-тимидина</vt:lpstr>
      <vt:lpstr>Регуляция клеточного цикла. Факторы стимуляции митоза.</vt:lpstr>
      <vt:lpstr>Результаты слияния клеток на разных стадиях (G1, S, G2 ,M) клеточного цикла</vt:lpstr>
      <vt:lpstr>Презентация PowerPoint</vt:lpstr>
      <vt:lpstr>Прохождение клеточного цикла достигается путем последовательной активации и дезактивации разных комплексов циклин-CDK </vt:lpstr>
      <vt:lpstr>Презентация PowerPoint</vt:lpstr>
      <vt:lpstr>  </vt:lpstr>
      <vt:lpstr>Контрольные точки клеточного цикла </vt:lpstr>
      <vt:lpstr>Нарушения клеточного цикла и образование опухолей </vt:lpstr>
      <vt:lpstr>Иммунофлуоресценция интерфазной и делящейся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Мейоз – деление созревания, образование гаплоидных половых клеток</vt:lpstr>
      <vt:lpstr>Мейотическое деление</vt:lpstr>
      <vt:lpstr>Презентация PowerPoint</vt:lpstr>
      <vt:lpstr>Презентация PowerPoint</vt:lpstr>
      <vt:lpstr>Презентация PowerPoint</vt:lpstr>
      <vt:lpstr>Различия между митозом и мейозом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Шалахметова Тамара</cp:lastModifiedBy>
  <cp:revision>90</cp:revision>
  <dcterms:created xsi:type="dcterms:W3CDTF">2014-11-13T10:38:39Z</dcterms:created>
  <dcterms:modified xsi:type="dcterms:W3CDTF">2019-02-26T06:44:19Z</dcterms:modified>
</cp:coreProperties>
</file>